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8dad5696216c4650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tableStyles" Target="/ppt/tableStyles.xml" Id="rId27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9E9E9"/>
            </a:gs>
            <a:gs pos="100000">
              <a:srgbClr val="D9D9D9"/>
            </a:gs>
          </a:gsLst>
          <a:lin ang="81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7.png" Id="rId4" /><Relationship Type="http://schemas.openxmlformats.org/officeDocument/2006/relationships/image" Target="/ppt/media/image8.png" Id="rId5" /><Relationship Type="http://schemas.openxmlformats.org/officeDocument/2006/relationships/image" Target="/ppt/media/image9.png" Id="rId6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2" /><Relationship Type="http://schemas.openxmlformats.org/officeDocument/2006/relationships/image" Target="/ppt/media/image12.png" Id="rId3" /><Relationship Type="http://schemas.openxmlformats.org/officeDocument/2006/relationships/image" Target="/ppt/media/image13.png" Id="rId4" /><Relationship Type="http://schemas.openxmlformats.org/officeDocument/2006/relationships/image" Target="/ppt/media/image14.png" Id="rId5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2" /><Relationship Type="http://schemas.openxmlformats.org/officeDocument/2006/relationships/image" Target="/ppt/media/image12.png" Id="rId3" /><Relationship Type="http://schemas.openxmlformats.org/officeDocument/2006/relationships/image" Target="/ppt/media/image14.png" Id="rId4" /><Relationship Type="http://schemas.openxmlformats.org/officeDocument/2006/relationships/image" Target="/ppt/media/image15.png" Id="rId5" /><Relationship Type="http://schemas.openxmlformats.org/officeDocument/2006/relationships/image" Target="/ppt/media/image16.png" Id="rId6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2" /><Relationship Type="http://schemas.openxmlformats.org/officeDocument/2006/relationships/image" Target="/ppt/media/image12.png" Id="rId3" /><Relationship Type="http://schemas.openxmlformats.org/officeDocument/2006/relationships/image" Target="/ppt/media/image13.png" Id="rId4" /><Relationship Type="http://schemas.openxmlformats.org/officeDocument/2006/relationships/image" Target="/ppt/media/image14.png" Id="rId5" /><Relationship Type="http://schemas.openxmlformats.org/officeDocument/2006/relationships/image" Target="/ppt/media/image15.png" Id="rId6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7.png" Id="rId2" /><Relationship Type="http://schemas.openxmlformats.org/officeDocument/2006/relationships/image" Target="/ppt/media/image18.png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9.png" Id="rId2" /><Relationship Type="http://schemas.openxmlformats.org/officeDocument/2006/relationships/image" Target="/ppt/media/image20.png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1.png" Id="rId2" /><Relationship Type="http://schemas.openxmlformats.org/officeDocument/2006/relationships/image" Target="/ppt/media/image22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3.png" Id="rId2" /><Relationship Type="http://schemas.openxmlformats.org/officeDocument/2006/relationships/image" Target="/ppt/media/image24.png" Id="rId3" /><Relationship Type="http://schemas.openxmlformats.org/officeDocument/2006/relationships/image" Target="/ppt/media/image25.png" Id="rId4" /><Relationship Type="http://schemas.openxmlformats.org/officeDocument/2006/relationships/image" Target="/ppt/media/image26.png" Id="rId5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7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8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8.png" Id="rId2" /><Relationship Type="http://schemas.openxmlformats.org/officeDocument/2006/relationships/image" Target="/ppt/media/image29.png" Id="rId3" /><Relationship Type="http://schemas.openxmlformats.org/officeDocument/2006/relationships/image" Target="/ppt/media/image30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>
            <a:normAutofit/>
          </a:bodyPr>
          <a:lstStyle/>
          <a:p>
            <a:pPr/>
            <a:r>
              <a:rPr/>
              <a:t>应用统计</a:t>
            </a:r>
            <a:r>
              <a:rPr/>
              <a:t>与深度学习实验课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>
            <a:normAutofit/>
          </a:bodyPr>
          <a:lstStyle/>
          <a:p>
            <a:pPr/>
            <a:r>
              <a:rPr b="1">
                <a:latin typeface="SimSun"/>
                <a:ea typeface="SimSun"/>
              </a:rPr>
              <a:t>高婷</a:t>
            </a:r>
          </a:p>
          <a:p>
            <a:pPr/>
            <a:r>
              <a:rPr b="1">
                <a:latin typeface="SimSun"/>
                <a:ea typeface="SimSun"/>
              </a:rPr>
              <a:t>2021年9月16日</a:t>
            </a:r>
          </a:p>
        </p:txBody>
      </p:sp>
      <p:sp>
        <p:nvSpPr>
          <p:cNvPr id="4" name=""/>
          <p:cNvSpPr txBox="1"/>
          <p:nvPr/>
        </p:nvSpPr>
        <p:spPr>
          <a:xfrm>
            <a:off x="-1475268" y="2033477"/>
            <a:ext cx="1778000" cy="3619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246846" y="470333"/>
            <a:ext cx="9425144" cy="6001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0" r="4158" b="9451"/>
          <a:stretch/>
        </p:blipFill>
        <p:spPr>
          <a:xfrm rot="0" flipH="0" flipV="0">
            <a:off x="899753" y="209085"/>
            <a:ext cx="10120682" cy="6209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4369884" y="1735408"/>
            <a:ext cx="3931579" cy="24511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/>
            <a:endParaRPr sz="4000"/>
          </a:p>
          <a:p>
            <a:pPr/>
            <a:r>
              <a:rPr sz="4000"/>
              <a:t>Refreshment</a:t>
            </a:r>
          </a:p>
          <a:p>
            <a:pPr/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4171230" y="951971"/>
            <a:ext cx="4491476" cy="294242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7777181" y="4009103"/>
            <a:ext cx="4388945" cy="2736226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56973" y="3933194"/>
            <a:ext cx="7720208" cy="2812136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8465871" y="328872"/>
            <a:ext cx="3726192" cy="3100192"/>
          </a:xfrm>
          <a:prstGeom prst="rect">
            <a:avLst/>
          </a:prstGeom>
        </p:spPr>
      </p:pic>
      <p:pic>
        <p:nvPicPr>
          <p:cNvPr id="7" name=""/>
          <p:cNvPicPr/>
          <p:nvPr/>
        </p:nvPicPr>
        <p:blipFill>
          <a:blip r:embed="rId6"/>
          <a:stretch/>
        </p:blipFill>
        <p:spPr>
          <a:xfrm rot="0" flipH="0" flipV="0">
            <a:off x="64" y="75760"/>
            <a:ext cx="4415942" cy="2347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04606" y="1709191"/>
            <a:ext cx="11982915" cy="519069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149970" y="397262"/>
            <a:ext cx="1693592" cy="9144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algn="ctr"/>
            <a:r>
              <a:rPr sz="2400"/>
              <a:t>Input</a:t>
            </a:r>
          </a:p>
          <a:p>
            <a:pPr/>
            <a:endParaRPr/>
          </a:p>
        </p:txBody>
      </p:sp>
      <p:cxnSp>
        <p:nvCxnSpPr>
          <p:cNvPr id="5" name=""/>
          <p:cNvCxnSpPr/>
          <p:nvPr/>
        </p:nvCxnSpPr>
        <p:spPr>
          <a:xfrm flipH="0" flipV="0">
            <a:off x="2885378" y="794524"/>
            <a:ext cx="5124682" cy="2090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6" name=""/>
          <p:cNvSpPr txBox="1"/>
          <p:nvPr/>
        </p:nvSpPr>
        <p:spPr>
          <a:xfrm rot="0" flipH="0" flipV="0">
            <a:off x="8049786" y="459988"/>
            <a:ext cx="2069945" cy="914400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algn="ctr"/>
            <a:r>
              <a:rPr sz="2400"/>
              <a:t>    </a:t>
            </a:r>
            <a:r>
              <a:rPr sz="2400"/>
              <a:t>Output</a:t>
            </a:r>
          </a:p>
          <a:p>
            <a:pPr/>
            <a:endParaRPr/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2948104" y="292720"/>
            <a:ext cx="5122592" cy="1384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400"/>
              <a:t>                        Model</a:t>
            </a:r>
          </a:p>
          <a:p>
            <a:pPr algn="ctr"/>
            <a:r>
              <a:rPr sz="2400"/>
              <a:t>  </a:t>
            </a:r>
            <a:r>
              <a:rPr sz="2400"/>
              <a:t>Loss Function</a:t>
            </a:r>
          </a:p>
          <a:p>
            <a:pPr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214813"/>
            <a:ext cx="9876773" cy="855837"/>
          </a:xfrm>
        </p:spPr>
        <p:txBody>
          <a:bodyPr anchor="ctr">
            <a:normAutofit/>
          </a:bodyPr>
          <a:lstStyle/>
          <a:p>
            <a:pPr/>
            <a:r>
              <a:rPr/>
              <a:t>Linear regression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70145" y="1070650"/>
            <a:ext cx="3828789" cy="2709444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3212708" y="4490984"/>
            <a:ext cx="4162468" cy="105555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5876620" y="995494"/>
            <a:ext cx="4760238" cy="1118766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4613580" y="2816449"/>
            <a:ext cx="7286320" cy="11479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214813"/>
            <a:ext cx="9876773" cy="855837"/>
          </a:xfrm>
        </p:spPr>
        <p:txBody>
          <a:bodyPr anchor="ctr">
            <a:normAutofit/>
          </a:bodyPr>
          <a:lstStyle/>
          <a:p>
            <a:pPr/>
            <a:r>
              <a:rPr/>
              <a:t>Linear regression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70145" y="1070650"/>
            <a:ext cx="3828789" cy="2709444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6048714" y="2671941"/>
            <a:ext cx="4162468" cy="105555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4655396" y="1277417"/>
            <a:ext cx="7286320" cy="114795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1599748" y="5220732"/>
            <a:ext cx="6388274" cy="1352550"/>
          </a:xfrm>
          <a:prstGeom prst="rect">
            <a:avLst/>
          </a:prstGeom>
          <a:blipFill>
            <a:blip r:embed="rId5"/>
            <a:stretch/>
          </a:blipFill>
          <a:ln w="12700">
            <a:solidFill>
              <a:srgbClr val="FF0000"/>
            </a:solidFill>
            <a:prstDash val="solid"/>
          </a:ln>
        </p:spPr>
        <p:txBody>
          <a:bodyPr>
            <a:spAutoFit/>
          </a:bodyPr>
          <a:lstStyle/>
          <a:p>
            <a:pPr/>
            <a:endParaRPr/>
          </a:p>
          <a:p>
            <a:pPr/>
            <a:endParaRPr/>
          </a:p>
          <a:p>
            <a:pPr/>
            <a:endParaRPr sz="2800"/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118233" y="5317298"/>
            <a:ext cx="1624851" cy="10287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400">
                <a:solidFill>
                  <a:srgbClr val="FF0000"/>
                </a:solidFill>
              </a:rPr>
              <a:t>Gradient </a:t>
            </a:r>
          </a:p>
          <a:p>
            <a:pPr/>
            <a:r>
              <a:rPr sz="2400">
                <a:solidFill>
                  <a:srgbClr val="FF0000"/>
                </a:solidFill>
              </a:rPr>
              <a:t>Descent:</a:t>
            </a:r>
          </a:p>
        </p:txBody>
      </p:sp>
      <p:pic>
        <p:nvPicPr>
          <p:cNvPr id="8" name=""/>
          <p:cNvPicPr/>
          <p:nvPr/>
        </p:nvPicPr>
        <p:blipFill>
          <a:blip r:embed="rId6"/>
          <a:stretch/>
        </p:blipFill>
        <p:spPr>
          <a:xfrm rot="0" flipH="0" flipV="0">
            <a:off x="8129948" y="4773806"/>
            <a:ext cx="3636757" cy="19520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214813"/>
            <a:ext cx="9876773" cy="855837"/>
          </a:xfrm>
        </p:spPr>
        <p:txBody>
          <a:bodyPr anchor="ctr">
            <a:normAutofit/>
          </a:bodyPr>
          <a:lstStyle/>
          <a:p>
            <a:pPr/>
            <a:r>
              <a:rPr/>
              <a:t>Linear regression (</a:t>
            </a:r>
            <a:r>
              <a:rPr>
                <a:solidFill>
                  <a:srgbClr val="FF0000"/>
                </a:solidFill>
              </a:rPr>
              <a:t>Deep Learning viewpoint</a:t>
            </a:r>
            <a:r>
              <a:rPr/>
              <a:t>)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70145" y="1070650"/>
            <a:ext cx="3828789" cy="2709444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4676305" y="3729214"/>
            <a:ext cx="4162468" cy="105555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5876620" y="995494"/>
            <a:ext cx="4760238" cy="1118766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4613580" y="2377370"/>
            <a:ext cx="7286320" cy="114795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 rot="0" flipH="0" flipV="0">
            <a:off x="3841315" y="5199824"/>
            <a:ext cx="6388274" cy="1352550"/>
          </a:xfrm>
          <a:prstGeom prst="rect">
            <a:avLst/>
          </a:prstGeom>
          <a:blipFill>
            <a:blip r:embed="rId6"/>
            <a:stretch/>
          </a:blipFill>
          <a:ln w="12700">
            <a:solidFill>
              <a:srgbClr val="FF0000"/>
            </a:solidFill>
            <a:prstDash val="solid"/>
          </a:ln>
        </p:spPr>
        <p:txBody>
          <a:bodyPr>
            <a:spAutoFit/>
          </a:bodyPr>
          <a:lstStyle/>
          <a:p>
            <a:pPr/>
            <a:endParaRPr/>
          </a:p>
          <a:p>
            <a:pPr/>
            <a:endParaRPr/>
          </a:p>
          <a:p>
            <a:pPr/>
            <a:endParaRPr sz="2800"/>
          </a:p>
        </p:txBody>
      </p:sp>
      <p:cxnSp>
        <p:nvCxnSpPr>
          <p:cNvPr id="8" name=""/>
          <p:cNvCxnSpPr/>
          <p:nvPr/>
        </p:nvCxnSpPr>
        <p:spPr>
          <a:xfrm rot="0" flipH="0" flipV="1">
            <a:off x="3513551" y="3212926"/>
            <a:ext cx="1503123" cy="2442575"/>
          </a:xfrm>
          <a:prstGeom prst="curvedConnector3">
            <a:avLst>
              <a:gd name="adj1" fmla="val -7500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9" name=""/>
          <p:cNvCxnSpPr/>
          <p:nvPr/>
        </p:nvCxnSpPr>
        <p:spPr>
          <a:xfrm flipH="1" flipV="0">
            <a:off x="10127293" y="3419606"/>
            <a:ext cx="1315233" cy="2404997"/>
          </a:xfrm>
          <a:prstGeom prst="curvedConnector3">
            <a:avLst>
              <a:gd name="adj1" fmla="val -8571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10" name=""/>
          <p:cNvSpPr txBox="1"/>
          <p:nvPr/>
        </p:nvSpPr>
        <p:spPr>
          <a:xfrm rot="0" flipH="0" flipV="0">
            <a:off x="1698518" y="4359058"/>
            <a:ext cx="2429858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>
                <a:solidFill>
                  <a:srgbClr val="FF0000"/>
                </a:solidFill>
              </a:rPr>
              <a:t>Forward propagation:</a:t>
            </a:r>
          </a:p>
        </p:txBody>
      </p:sp>
      <p:sp>
        <p:nvSpPr>
          <p:cNvPr id="11" name=""/>
          <p:cNvSpPr txBox="1"/>
          <p:nvPr/>
        </p:nvSpPr>
        <p:spPr>
          <a:xfrm rot="0" flipH="0" flipV="0">
            <a:off x="9657567" y="4340268"/>
            <a:ext cx="2498942" cy="444500"/>
          </a:xfrm>
          <a:prstGeom prst="rect">
            <a:avLst/>
          </a:prstGeom>
          <a:ln w="0"/>
        </p:spPr>
        <p:txBody>
          <a:bodyPr>
            <a:spAutoFit/>
          </a:bodyPr>
          <a:lstStyle/>
          <a:p>
            <a:pPr/>
            <a:r>
              <a:rPr>
                <a:solidFill>
                  <a:srgbClr val="ff0000"/>
                </a:solidFill>
              </a:rPr>
              <a:t>Backward propagation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92922" y="2512242"/>
            <a:ext cx="6037748" cy="318491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7386030" y="2512242"/>
            <a:ext cx="4300122" cy="320221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737780" y="838386"/>
            <a:ext cx="8752753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/>
              <a:t>Auto Differentiation (自动微分)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708322" y="2207004"/>
            <a:ext cx="4343400" cy="41656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5705166" y="928634"/>
            <a:ext cx="5945389" cy="554457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737780" y="838386"/>
            <a:ext cx="8752753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>
                <a:solidFill>
                  <a:srgbClr val="000000"/>
                </a:solidFill>
                <a:latin typeface="微软雅黑"/>
                <a:ea typeface="微软雅黑"/>
              </a:rPr>
              <a:t>Auto Differentiation (自动微分)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/>
            <a:r>
              <a:rPr/>
              <a:t>Self Introduction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/>
            <a:r>
              <a:rPr/>
              <a:t>Ting Gao (高婷） tgao0716@hust.edu.cn</a:t>
            </a:r>
          </a:p>
          <a:p>
            <a:pPr/>
            <a:r>
              <a:rPr/>
              <a:t>QQ group：</a:t>
            </a:r>
            <a:r>
              <a:rPr b="1">
                <a:solidFill>
                  <a:srgbClr val="0188FB"/>
                </a:solidFill>
              </a:rPr>
              <a:t>343712384（应用统计实验课程） </a:t>
            </a:r>
            <a:r>
              <a:rPr/>
              <a:t> </a:t>
            </a:r>
            <a:r>
              <a:rPr/>
              <a:t> </a:t>
            </a:r>
          </a:p>
          <a:p>
            <a:pPr/>
            <a:r>
              <a:rPr/>
              <a:t>Office Hour：</a:t>
            </a:r>
            <a:r>
              <a:rPr sz="2000" b="1">
                <a:solidFill>
                  <a:srgbClr val="0188FB"/>
                </a:solidFill>
              </a:rPr>
              <a:t>Fri. 4:00pm - 5:00pm 科技楼704/ Tue. 4:00pm - 5:00pm 恩明楼805</a:t>
            </a:r>
          </a:p>
          <a:p>
            <a:pPr/>
            <a:r>
              <a:rPr/>
              <a:t> Course Dates:  </a:t>
            </a:r>
            <a:r>
              <a:rPr sz="2000">
                <a:solidFill>
                  <a:srgbClr val="000000"/>
                </a:solidFill>
                <a:latin typeface="微软雅黑"/>
                <a:ea typeface="微软雅黑"/>
              </a:rPr>
              <a:t>Sep. 16,  </a:t>
            </a:r>
            <a:r>
              <a:rPr sz="2000">
                <a:solidFill>
                  <a:srgbClr val="000000"/>
                </a:solidFill>
                <a:latin typeface="微软雅黑"/>
                <a:ea typeface="微软雅黑"/>
              </a:rPr>
              <a:t>Sep.23,  </a:t>
            </a:r>
            <a:r>
              <a:rPr sz="2000">
                <a:solidFill>
                  <a:srgbClr val="000000"/>
                </a:solidFill>
                <a:latin typeface="微软雅黑"/>
                <a:ea typeface="微软雅黑"/>
              </a:rPr>
              <a:t>Sep. 30,  Oct. 7</a:t>
            </a:r>
          </a:p>
          <a:p>
            <a:pPr marL="0" indent="0">
              <a:buNone/>
            </a:pPr>
            <a:r>
              <a:rPr sz="2000">
                <a:solidFill>
                  <a:srgbClr val="000000"/>
                </a:solidFill>
                <a:latin typeface="微软雅黑"/>
                <a:ea typeface="微软雅黑"/>
              </a:rPr>
              <a:t>Offline: 科技楼 Room 809</a:t>
            </a:r>
          </a:p>
          <a:p>
            <a:pPr marL="0" indent="0">
              <a:buNone/>
            </a:pPr>
            <a:r>
              <a:rPr sz="2000">
                <a:solidFill>
                  <a:srgbClr val="000000"/>
                </a:solidFill>
                <a:latin typeface="微软雅黑"/>
                <a:ea typeface="微软雅黑"/>
              </a:rPr>
              <a:t>Online: Tencent meeting（</a:t>
            </a:r>
            <a:r>
              <a:rPr sz="2000"/>
              <a:t>会议 ID：337 5097 2341   密码：123456）</a:t>
            </a:r>
          </a:p>
          <a:p>
            <a:pPr marL="0" indent="0">
              <a:buNone/>
            </a:pPr>
            <a:endParaRPr sz="20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16349" r="0" b="0"/>
          <a:stretch/>
        </p:blipFill>
        <p:spPr>
          <a:xfrm rot="0" flipH="0" flipV="0">
            <a:off x="64" y="1214527"/>
            <a:ext cx="12192000" cy="3517471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64" y="4916179"/>
            <a:ext cx="11275039" cy="174916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217980" y="402425"/>
            <a:ext cx="8752753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>
                <a:solidFill>
                  <a:srgbClr val="000000"/>
                </a:solidFill>
                <a:latin typeface="微软雅黑"/>
                <a:ea typeface="微软雅黑"/>
              </a:rPr>
              <a:t>Auto Differentiation (自动微分)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636208" y="4772649"/>
            <a:ext cx="9206227" cy="12636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6200588" y="1183431"/>
            <a:ext cx="4119352" cy="1226226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rcRect l="50813" t="0" r="0" b="0"/>
          <a:stretch/>
        </p:blipFill>
        <p:spPr>
          <a:xfrm rot="0" flipH="0" flipV="0">
            <a:off x="1367098" y="1250502"/>
            <a:ext cx="2872907" cy="252274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13984" y="394570"/>
            <a:ext cx="5580345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 b="1"/>
              <a:t>Logistic Regression</a:t>
            </a:r>
          </a:p>
        </p:txBody>
      </p:sp>
      <p:pic>
        <p:nvPicPr>
          <p:cNvPr id="7" name=""/>
          <p:cNvPicPr/>
          <p:nvPr/>
        </p:nvPicPr>
        <p:blipFill>
          <a:blip r:embed="rId5"/>
          <a:stretch/>
        </p:blipFill>
        <p:spPr>
          <a:xfrm rot="0" flipH="0" flipV="0">
            <a:off x="6200588" y="2617784"/>
            <a:ext cx="2624635" cy="105233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 rot="0" flipH="0" flipV="0">
            <a:off x="9146200" y="2823274"/>
            <a:ext cx="2347482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Solve: </a:t>
            </a:r>
            <a:r>
              <a:rPr lang="zh-CN" sz="2800" b="1">
                <a:solidFill>
                  <a:srgbClr val="FF0000"/>
                </a:solidFill>
                <a:latin typeface="微软雅黑"/>
                <a:ea typeface="微软雅黑"/>
              </a:rPr>
              <a:t>a</a:t>
            </a: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, </a:t>
            </a:r>
            <a:r>
              <a:rPr lang="zh-CN" sz="2800" b="1">
                <a:solidFill>
                  <a:srgbClr val="FF0000"/>
                </a:solidFill>
                <a:latin typeface="微软雅黑"/>
                <a:ea typeface="微软雅黑"/>
              </a:rPr>
              <a:t>b </a:t>
            </a: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= ?</a:t>
            </a:r>
          </a:p>
        </p:txBody>
      </p:sp>
      <p:sp>
        <p:nvSpPr>
          <p:cNvPr id="9" name=""/>
          <p:cNvSpPr txBox="1"/>
          <p:nvPr/>
        </p:nvSpPr>
        <p:spPr>
          <a:xfrm rot="0" flipH="0" flipV="0">
            <a:off x="788083" y="4091325"/>
            <a:ext cx="5030318" cy="9969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>
                <a:solidFill>
                  <a:srgbClr val="FF0000"/>
                </a:solidFill>
              </a:rPr>
              <a:t>Cross Entropy Loss</a:t>
            </a:r>
          </a:p>
          <a:p>
            <a:pPr/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9744285" cy="856067"/>
          </a:xfrm>
        </p:spPr>
        <p:txBody>
          <a:bodyPr anchor="ctr">
            <a:normAutofit/>
          </a:bodyPr>
          <a:lstStyle/>
          <a:p>
            <a:pPr/>
            <a:r>
              <a:rPr/>
              <a:t>Multi-class Classification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108170" y="1279582"/>
            <a:ext cx="12192000" cy="53372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845507" y="507304"/>
            <a:ext cx="5542767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 b="1"/>
              <a:t>MLP (Multi-Layer Perceptron)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524124" y="1148654"/>
            <a:ext cx="9489494" cy="5556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845507" y="507304"/>
            <a:ext cx="5542767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2800" b="1"/>
              <a:t>MLP (Multi-Layer Perceptron)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81340" y="1148654"/>
            <a:ext cx="4964582" cy="2906724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6297276" y="1148654"/>
            <a:ext cx="4398858" cy="2137762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4"/>
          <a:stretch/>
        </p:blipFill>
        <p:spPr>
          <a:xfrm rot="0" flipH="0" flipV="0">
            <a:off x="5430974" y="3372636"/>
            <a:ext cx="6360371" cy="3317751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 rot="0">
            <a:off x="666983" y="4986310"/>
            <a:ext cx="6096000" cy="641350"/>
          </a:xfrm>
        </p:spPr>
        <p:txBody>
          <a:bodyPr>
            <a:spAutoFit/>
          </a:bodyPr>
          <a:lstStyle/>
          <a:p>
            <a:pPr/>
            <a:r>
              <a:rPr lang="zh-CN" sz="2800" b="1" i="1">
                <a:solidFill>
                  <a:srgbClr val="0188FB"/>
                </a:solidFill>
                <a:latin typeface="微软雅黑"/>
                <a:ea typeface="微软雅黑"/>
              </a:rPr>
              <a:t>f: activation function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/>
            <a:r>
              <a:rPr/>
              <a:t>Goal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72235" y="1604399"/>
            <a:ext cx="10820778" cy="4742738"/>
          </a:xfrm>
          <a:ln w="0"/>
        </p:spPr>
        <p:txBody>
          <a:bodyPr/>
          <a:lstStyle/>
          <a:p>
            <a:pPr/>
            <a:r>
              <a:rPr sz="2400"/>
              <a:t>Industry</a:t>
            </a:r>
            <a:r>
              <a:rPr sz="2400"/>
              <a:t> positions:</a:t>
            </a:r>
            <a:r>
              <a:rPr sz="2400" i="1"/>
              <a:t> data analyst,  data scientist,  machine learning engineer,  research scientist. ... ...</a:t>
            </a:r>
          </a:p>
          <a:p>
            <a:pPr/>
            <a:r>
              <a:rPr sz="2400" i="1"/>
              <a:t>PhD students / researchers</a:t>
            </a:r>
          </a:p>
          <a:p>
            <a:pPr marL="0" indent="0">
              <a:buNone/>
            </a:pPr>
            <a:r>
              <a:rPr sz="2400" i="1"/>
              <a:t>                                             </a:t>
            </a:r>
            <a:r>
              <a:rPr sz="2400" b="1" i="1">
                <a:solidFill>
                  <a:srgbClr val="0188FB"/>
                </a:solidFill>
              </a:rPr>
              <a:t> learning</a:t>
            </a:r>
            <a:r>
              <a:rPr sz="2400" b="1" i="1">
                <a:solidFill>
                  <a:srgbClr val="0188FB"/>
                </a:solidFill>
              </a:rPr>
              <a:t> by </a:t>
            </a:r>
            <a:r>
              <a:rPr sz="2400" b="1" i="1">
                <a:solidFill>
                  <a:srgbClr val="0188FB"/>
                </a:solidFill>
              </a:rPr>
              <a:t>doing ！</a:t>
            </a:r>
          </a:p>
          <a:p>
            <a:pPr/>
            <a:r>
              <a:rPr sz="2400" i="1"/>
              <a:t> </a:t>
            </a:r>
            <a:r>
              <a:rPr sz="2400" i="0"/>
              <a:t>University vs. Training Agencies vs. Self Learning</a:t>
            </a:r>
          </a:p>
          <a:p>
            <a:pPr marL="0" indent="0">
              <a:buNone/>
            </a:pPr>
            <a:r>
              <a:rPr sz="2400" i="1"/>
              <a:t>    - learn to start a research project (What? How? Why? --&gt; your innovation?) </a:t>
            </a:r>
          </a:p>
          <a:p>
            <a:pPr marL="0" indent="0">
              <a:buNone/>
            </a:pPr>
            <a:r>
              <a:rPr sz="2400" i="1"/>
              <a:t>    - learn to work as a team member (Productivity)</a:t>
            </a:r>
            <a:r>
              <a:rPr sz="2400" i="1"/>
              <a:t> </a:t>
            </a:r>
          </a:p>
          <a:p>
            <a:pPr marL="0" indent="0">
              <a:buNone/>
            </a:pPr>
            <a:r>
              <a:rPr sz="2400" i="1"/>
              <a:t>    - learn skills for long term career path (Life-long learning)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/>
            <a:r>
              <a:rPr/>
              <a:t>Final project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lstStyle/>
          <a:p>
            <a:pPr marL="544068" indent="-544068">
              <a:buFont typeface="Zapf Dingbats" charset="0"/>
              <a:buChar char="✧"/>
            </a:pPr>
            <a:r>
              <a:rPr/>
              <a:t>Group</a:t>
            </a:r>
            <a:r>
              <a:rPr/>
              <a:t> project: </a:t>
            </a:r>
            <a:r>
              <a:rPr>
                <a:solidFill>
                  <a:srgbClr val="FF0000"/>
                </a:solidFill>
              </a:rPr>
              <a:t>2-3 people per group</a:t>
            </a:r>
          </a:p>
          <a:p>
            <a:pPr marL="544068" indent="-544068">
              <a:buFont typeface="Zapf Dingbats" charset="0"/>
              <a:buChar char="✧"/>
            </a:pPr>
            <a:r>
              <a:rPr/>
              <a:t>Proposal (</a:t>
            </a:r>
            <a:r>
              <a:rPr>
                <a:solidFill>
                  <a:srgbClr val="2741b1"/>
                </a:solidFill>
              </a:rPr>
              <a:t>template</a:t>
            </a:r>
            <a:r>
              <a:rPr/>
              <a:t>) :  deadline </a:t>
            </a:r>
            <a:r>
              <a:rPr>
                <a:solidFill>
                  <a:srgbClr val="FF0200"/>
                </a:solidFill>
              </a:rPr>
              <a:t> Oct</a:t>
            </a:r>
            <a:r>
              <a:rPr sz="2800" i="1">
                <a:solidFill>
                  <a:srgbClr val="FF0200"/>
                </a:solidFill>
                <a:latin typeface="微软雅黑"/>
                <a:ea typeface="微软雅黑"/>
              </a:rPr>
              <a:t>.5   </a:t>
            </a:r>
          </a:p>
          <a:p>
            <a:pPr marL="544068" indent="-544068">
              <a:buFont typeface="Zapf Dingbats" charset="0"/>
              <a:buChar char="✧"/>
            </a:pPr>
            <a:r>
              <a:rPr/>
              <a:t>Final report (</a:t>
            </a:r>
            <a:r>
              <a:rPr sz="2800">
                <a:solidFill>
                  <a:srgbClr val="2741B1"/>
                </a:solidFill>
                <a:latin typeface="微软雅黑"/>
                <a:ea typeface="微软雅黑"/>
              </a:rPr>
              <a:t>template</a:t>
            </a:r>
            <a:r>
              <a:rPr/>
              <a:t>): deadline  </a:t>
            </a:r>
            <a:r>
              <a:rPr>
                <a:solidFill>
                  <a:srgbClr val="FF0200"/>
                </a:solidFill>
              </a:rPr>
              <a:t>Oct. 21 </a:t>
            </a:r>
          </a:p>
          <a:p>
            <a:pPr marL="544068" indent="-544068">
              <a:buFont typeface="Zapf Dingbats" charset="0"/>
              <a:buChar char="✧"/>
            </a:pPr>
            <a:r>
              <a:rPr sz="2800">
                <a:solidFill>
                  <a:srgbClr val="000000"/>
                </a:solidFill>
                <a:latin typeface="微软雅黑"/>
                <a:ea typeface="微软雅黑"/>
              </a:rPr>
              <a:t>Projects pool: </a:t>
            </a:r>
            <a:r>
              <a:rPr sz="2800">
                <a:solidFill>
                  <a:srgbClr val="2741b1"/>
                </a:solidFill>
                <a:latin typeface="微软雅黑"/>
                <a:ea typeface="微软雅黑"/>
              </a:rPr>
              <a:t>link</a:t>
            </a:r>
            <a:r>
              <a:rPr sz="2800">
                <a:solidFill>
                  <a:srgbClr val="2741b1"/>
                </a:solidFill>
                <a:latin typeface="微软雅黑"/>
                <a:ea typeface="微软雅黑"/>
              </a:rPr>
              <a:t> </a:t>
            </a:r>
          </a:p>
          <a:p>
            <a:pPr marL="0" indent="0" algn="ctr">
              <a:buNone/>
            </a:pPr>
            <a:endParaRPr i="1">
              <a:solidFill>
                <a:srgbClr val="FF0200"/>
              </a:solidFill>
            </a:endParaRPr>
          </a:p>
          <a:p>
            <a:pPr marL="544068" indent="-544068">
              <a:buFont typeface="Zapf Dingbats" charset="0"/>
              <a:buChar char="✧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10515600" cy="1047536"/>
          </a:xfrm>
        </p:spPr>
        <p:txBody>
          <a:bodyPr anchor="ctr">
            <a:normAutofit/>
          </a:bodyPr>
          <a:lstStyle/>
          <a:p>
            <a:pPr/>
            <a:r>
              <a:rPr/>
              <a:t>Outline</a:t>
            </a:r>
          </a:p>
        </p:txBody>
      </p:sp>
      <p:sp>
        <p:nvSpPr>
          <p:cNvPr id="3" name=""/>
          <p:cNvSpPr txBox="0"/>
          <p:nvPr>
            <p:ph idx="1"/>
          </p:nvPr>
        </p:nvSpPr>
        <p:spPr>
          <a:xfrm rot="0" flipH="0" flipV="0">
            <a:off x="838200" y="1362247"/>
            <a:ext cx="10825316" cy="4907392"/>
          </a:xfrm>
          <a:prstGeom prst="rect">
            <a:avLst/>
          </a:prstGeom>
          <a:ln w="0"/>
        </p:spPr>
        <p:txBody>
          <a:bodyPr/>
          <a:lstStyle/>
          <a:p>
            <a:pPr marL="349758" indent="-349758">
              <a:buFont typeface="Wingdings" charset="0"/>
              <a:buChar char="l"/>
            </a:pPr>
            <a:r>
              <a:rPr sz="1800" b="1"/>
              <a:t>Data manipulation, visualization and popular data mining basics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000000"/>
                </a:solidFill>
                <a:latin typeface="微软雅黑"/>
                <a:ea typeface="微软雅黑"/>
              </a:rPr>
              <a:t>Numpy, Pandas, Matplot, Seaborn, SKlearn </a:t>
            </a:r>
          </a:p>
          <a:p>
            <a:pPr marL="349758" indent="-349758">
              <a:buFont typeface="Wingdings" charset="0"/>
              <a:buChar char="l"/>
            </a:pPr>
            <a:r>
              <a:rPr sz="1800" b="1"/>
              <a:t>Deep Learning basics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Pytorch vs. Tensorflow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MLP, CNN, RNN, LSTM, Transformer, VAE ....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Tensorbo</a:t>
            </a:r>
            <a:r>
              <a:rPr sz="1400">
                <a:solidFill>
                  <a:srgbClr val="000000"/>
                </a:solidFill>
              </a:rPr>
              <a:t>ard, </a:t>
            </a:r>
            <a:r>
              <a:rPr sz="1400">
                <a:solidFill>
                  <a:srgbClr val="000000"/>
                </a:solidFill>
                <a:latin typeface="微软雅黑"/>
                <a:ea typeface="微软雅黑"/>
              </a:rPr>
              <a:t>  ML pipeline, optimization and other tricks</a:t>
            </a:r>
            <a:r>
              <a:rPr sz="1800">
                <a:solidFill>
                  <a:srgbClr val="000000"/>
                </a:solidFill>
              </a:rPr>
              <a:t> </a:t>
            </a:r>
          </a:p>
          <a:p>
            <a:pPr marL="349758" indent="-349758">
              <a:buFont typeface="Wingdings" charset="0"/>
              <a:buChar char="l"/>
            </a:pPr>
            <a:r>
              <a:rPr sz="1800" b="1"/>
              <a:t>Applications:</a:t>
            </a:r>
            <a:r>
              <a:rPr sz="1800" b="1"/>
              <a:t>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Recommendation System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Computer Vision 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Natural language processing</a:t>
            </a:r>
          </a:p>
          <a:p>
            <a:pPr marL="544068" indent="-544068">
              <a:buFont typeface="Wingdings" charset="0"/>
              <a:buChar char="Ø"/>
            </a:pPr>
            <a:r>
              <a:rPr sz="1400"/>
              <a:t>Numerical PDE and Dynamical Systems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10515600" cy="1047536"/>
          </a:xfrm>
        </p:spPr>
        <p:txBody>
          <a:bodyPr anchor="ctr">
            <a:normAutofit/>
          </a:bodyPr>
          <a:lstStyle/>
          <a:p>
            <a:pPr/>
            <a:r>
              <a:rPr/>
              <a:t>Outline</a:t>
            </a:r>
          </a:p>
        </p:txBody>
      </p:sp>
      <p:sp>
        <p:nvSpPr>
          <p:cNvPr id="3" name=""/>
          <p:cNvSpPr txBox="0"/>
          <p:nvPr>
            <p:ph idx="1"/>
          </p:nvPr>
        </p:nvSpPr>
        <p:spPr>
          <a:xfrm rot="0" flipH="0" flipV="0">
            <a:off x="838200" y="1362247"/>
            <a:ext cx="10825316" cy="4907392"/>
          </a:xfrm>
          <a:prstGeom prst="rect">
            <a:avLst/>
          </a:prstGeom>
          <a:ln w="0"/>
        </p:spPr>
        <p:txBody>
          <a:bodyPr/>
          <a:lstStyle/>
          <a:p>
            <a:pPr marL="349758" indent="-349758">
              <a:buFont typeface="Wingdings" charset="0"/>
              <a:buChar char="l"/>
            </a:pPr>
            <a:r>
              <a:rPr sz="1800" b="1"/>
              <a:t>Data manipulation, visulization and popular data mining basics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0188FB"/>
                </a:solidFill>
                <a:latin typeface="微软雅黑"/>
                <a:ea typeface="微软雅黑"/>
              </a:rPr>
              <a:t>Numpy, Pandas, Matplot, Seaborn, SKlearn </a:t>
            </a:r>
          </a:p>
          <a:p>
            <a:pPr marL="349758" indent="-349758">
              <a:buFont typeface="Wingdings" charset="0"/>
              <a:buChar char="l"/>
            </a:pPr>
            <a:r>
              <a:rPr sz="1800" b="1"/>
              <a:t>Deep Learning basics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0188FB"/>
                </a:solidFill>
              </a:rPr>
              <a:t>Pytorch vs. Tensorflow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0188FB"/>
                </a:solidFill>
              </a:rPr>
              <a:t>MLP,</a:t>
            </a:r>
            <a:r>
              <a:rPr sz="1400"/>
              <a:t> </a:t>
            </a:r>
            <a:r>
              <a:rPr sz="1400">
                <a:solidFill>
                  <a:srgbClr val="678F00"/>
                </a:solidFill>
              </a:rPr>
              <a:t>CNN, RNN, LSTM, Transformer, VAE ....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678F00"/>
                </a:solidFill>
              </a:rPr>
              <a:t>Tensorboard,  ML pipeline, optimization and other tricks </a:t>
            </a:r>
          </a:p>
          <a:p>
            <a:pPr marL="349758" indent="-349758">
              <a:buFont typeface="Wingdings" charset="0"/>
              <a:buChar char="l"/>
            </a:pPr>
            <a:r>
              <a:rPr sz="1800" b="1"/>
              <a:t>Applications:</a:t>
            </a:r>
            <a:r>
              <a:rPr sz="1800" b="1"/>
              <a:t>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E06666"/>
                </a:solidFill>
              </a:rPr>
              <a:t>Recommendation System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E06666"/>
                </a:solidFill>
              </a:rPr>
              <a:t>Computer Vision 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D041E1"/>
                </a:solidFill>
              </a:rPr>
              <a:t>Natural language processing</a:t>
            </a:r>
          </a:p>
          <a:p>
            <a:pPr marL="544068" indent="-544068">
              <a:buFont typeface="Wingdings" charset="0"/>
              <a:buChar char="Ø"/>
            </a:pPr>
            <a:r>
              <a:rPr sz="1400">
                <a:solidFill>
                  <a:srgbClr val="D041E1"/>
                </a:solidFill>
              </a:rPr>
              <a:t>Numerical PDE and Dynamical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10345426" cy="849077"/>
          </a:xfrm>
        </p:spPr>
        <p:txBody>
          <a:bodyPr anchor="ctr">
            <a:normAutofit/>
          </a:bodyPr>
          <a:lstStyle/>
          <a:p>
            <a:pPr/>
            <a:r>
              <a:rPr/>
              <a:t>reference books</a:t>
            </a:r>
          </a:p>
        </p:txBody>
      </p:sp>
      <p:sp>
        <p:nvSpPr>
          <p:cNvPr id="3" name=""/>
          <p:cNvSpPr txBox="1"/>
          <p:nvPr/>
        </p:nvSpPr>
        <p:spPr>
          <a:xfrm rot="0" flipH="0" flipV="0">
            <a:off x="5973097" y="6330462"/>
            <a:ext cx="2280328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/>
              <a:t>   </a:t>
            </a:r>
            <a:r>
              <a:rPr/>
              <a:t>https://d2l.ai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6199822" y="1308825"/>
            <a:ext cx="3603003" cy="4869993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1167498" y="1308825"/>
            <a:ext cx="3640948" cy="48159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194951"/>
            <a:ext cx="10515600" cy="1138372"/>
          </a:xfrm>
        </p:spPr>
        <p:txBody>
          <a:bodyPr anchor="ctr">
            <a:normAutofit/>
          </a:bodyPr>
          <a:lstStyle/>
          <a:p>
            <a:pPr/>
            <a:r>
              <a:rPr/>
              <a:t>Lesson 1 summary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736096" y="1247034"/>
            <a:ext cx="10702791" cy="5134137"/>
          </a:xfrm>
        </p:spPr>
        <p:txBody>
          <a:bodyPr/>
          <a:lstStyle/>
          <a:p>
            <a:pPr marL="0" indent="0">
              <a:buNone/>
            </a:pPr>
            <a:r>
              <a:rPr sz="2000"/>
              <a:t>1. 1  </a:t>
            </a:r>
            <a:r>
              <a:rPr sz="2000" b="1"/>
              <a:t>Python for data science </a:t>
            </a:r>
          </a:p>
          <a:p>
            <a:pPr marL="0" indent="0">
              <a:buNone/>
            </a:pPr>
            <a:r>
              <a:rPr sz="2000"/>
              <a:t>         1. Numpy </a:t>
            </a:r>
          </a:p>
          <a:p>
            <a:pPr marL="0" indent="0">
              <a:buNone/>
            </a:pPr>
            <a:r>
              <a:rPr sz="2000"/>
              <a:t>         2. Pandas </a:t>
            </a:r>
          </a:p>
          <a:p>
            <a:pPr marL="0" indent="0">
              <a:buNone/>
            </a:pPr>
            <a:r>
              <a:rPr sz="2000"/>
              <a:t>         3. Matplotlib ( Seaborn, Sklearn )  </a:t>
            </a:r>
          </a:p>
          <a:p>
            <a:pPr marL="0" indent="0">
              <a:buNone/>
            </a:pPr>
            <a:r>
              <a:rPr sz="2000"/>
              <a:t>1.2 </a:t>
            </a:r>
            <a:r>
              <a:rPr sz="2000" b="1"/>
              <a:t>Pytorch for machine learning </a:t>
            </a:r>
          </a:p>
          <a:p>
            <a:pPr marL="0" indent="0">
              <a:buNone/>
            </a:pPr>
            <a:r>
              <a:rPr sz="2000"/>
              <a:t>         1. Installation </a:t>
            </a:r>
          </a:p>
          <a:p>
            <a:pPr marL="0" indent="0">
              <a:buNone/>
            </a:pPr>
            <a:r>
              <a:rPr sz="2000"/>
              <a:t>         2. Data manipulation </a:t>
            </a:r>
          </a:p>
          <a:p>
            <a:pPr marL="0" indent="0">
              <a:buNone/>
            </a:pPr>
            <a:r>
              <a:rPr sz="2000"/>
              <a:t>         3. Linear regression </a:t>
            </a:r>
          </a:p>
          <a:p>
            <a:pPr marL="0" indent="0">
              <a:buNone/>
            </a:pPr>
            <a:r>
              <a:rPr sz="2000"/>
              <a:t>         4. Logistic regression (binary classification)</a:t>
            </a:r>
          </a:p>
          <a:p>
            <a:pPr marL="0" indent="0">
              <a:buNone/>
            </a:pPr>
            <a:r>
              <a:rPr sz="2000"/>
              <a:t>         5. MLP</a:t>
            </a:r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r>
              <a:rPr sz="2000"/>
              <a:t>     </a:t>
            </a:r>
            <a:r>
              <a:rPr sz="20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909896" y="2509024"/>
            <a:ext cx="5144274" cy="15113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/>
            <a:r>
              <a:rPr sz="3600" b="1"/>
              <a:t>     </a:t>
            </a:r>
            <a:r>
              <a:rPr sz="3600" b="1"/>
              <a:t>Why Numpy？</a:t>
            </a:r>
          </a:p>
          <a:p>
            <a:pPr/>
            <a:endParaRPr/>
          </a:p>
          <a:p>
            <a:pPr/>
            <a:endParaRPr/>
          </a:p>
        </p:txBody>
      </p:sp>
    </p:spTree>
  </p:cSld>
  <p:clrMapOvr>
    <a:masterClrMapping/>
  </p:clrMapOvr>
</p:sld>
</file>